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80D5-6B0A-4D0D-9815-1B4AA6935E40}" type="datetimeFigureOut">
              <a:rPr lang="nl-NL" smtClean="0"/>
              <a:t>2-10-2018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BCAD-772A-456C-8A77-3F64CED201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6132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80D5-6B0A-4D0D-9815-1B4AA6935E40}" type="datetimeFigureOut">
              <a:rPr lang="nl-NL" smtClean="0"/>
              <a:t>2-10-2018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BCAD-772A-456C-8A77-3F64CED201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441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80D5-6B0A-4D0D-9815-1B4AA6935E40}" type="datetimeFigureOut">
              <a:rPr lang="nl-NL" smtClean="0"/>
              <a:t>2-10-2018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BCAD-772A-456C-8A77-3F64CED201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5469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80D5-6B0A-4D0D-9815-1B4AA6935E40}" type="datetimeFigureOut">
              <a:rPr lang="nl-NL" smtClean="0"/>
              <a:t>2-10-2018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BCAD-772A-456C-8A77-3F64CED201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1934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80D5-6B0A-4D0D-9815-1B4AA6935E40}" type="datetimeFigureOut">
              <a:rPr lang="nl-NL" smtClean="0"/>
              <a:t>2-10-2018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BCAD-772A-456C-8A77-3F64CED201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7228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80D5-6B0A-4D0D-9815-1B4AA6935E40}" type="datetimeFigureOut">
              <a:rPr lang="nl-NL" smtClean="0"/>
              <a:t>2-10-2018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BCAD-772A-456C-8A77-3F64CED201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9599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80D5-6B0A-4D0D-9815-1B4AA6935E40}" type="datetimeFigureOut">
              <a:rPr lang="nl-NL" smtClean="0"/>
              <a:t>2-10-2018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BCAD-772A-456C-8A77-3F64CED201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0054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80D5-6B0A-4D0D-9815-1B4AA6935E40}" type="datetimeFigureOut">
              <a:rPr lang="nl-NL" smtClean="0"/>
              <a:t>2-10-2018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BCAD-772A-456C-8A77-3F64CED201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712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80D5-6B0A-4D0D-9815-1B4AA6935E40}" type="datetimeFigureOut">
              <a:rPr lang="nl-NL" smtClean="0"/>
              <a:t>2-10-2018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BCAD-772A-456C-8A77-3F64CED201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7878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80D5-6B0A-4D0D-9815-1B4AA6935E40}" type="datetimeFigureOut">
              <a:rPr lang="nl-NL" smtClean="0"/>
              <a:t>2-10-2018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BCAD-772A-456C-8A77-3F64CED201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0517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80D5-6B0A-4D0D-9815-1B4AA6935E40}" type="datetimeFigureOut">
              <a:rPr lang="nl-NL" smtClean="0"/>
              <a:t>2-10-2018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BCAD-772A-456C-8A77-3F64CED201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1707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680D5-6B0A-4D0D-9815-1B4AA6935E40}" type="datetimeFigureOut">
              <a:rPr lang="nl-NL" smtClean="0"/>
              <a:t>2-10-2018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ABCAD-772A-456C-8A77-3F64CED201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607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Hoofdstuk 2</a:t>
            </a:r>
            <a:br>
              <a:rPr lang="nl-NL" dirty="0" smtClean="0"/>
            </a:br>
            <a:r>
              <a:rPr lang="nl-NL" dirty="0" smtClean="0"/>
              <a:t>Rechtsstaat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119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Naleving van wetten door burgers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Burgers zijn bereidwillig zich aan wetten te houden als: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Wetten rechtvaardig zijn;</a:t>
            </a:r>
          </a:p>
          <a:p>
            <a:pPr>
              <a:buFontTx/>
              <a:buChar char="-"/>
            </a:pPr>
            <a:r>
              <a:rPr lang="nl-NL" dirty="0" smtClean="0"/>
              <a:t>Wetten effectief zijn;</a:t>
            </a:r>
          </a:p>
          <a:p>
            <a:pPr>
              <a:buFontTx/>
              <a:buChar char="-"/>
            </a:pPr>
            <a:r>
              <a:rPr lang="nl-NL" dirty="0" smtClean="0"/>
              <a:t>Wetten rechtszekerheid bieden;</a:t>
            </a:r>
          </a:p>
          <a:p>
            <a:pPr>
              <a:buFontTx/>
              <a:buChar char="-"/>
            </a:pPr>
            <a:r>
              <a:rPr lang="nl-NL" dirty="0" smtClean="0"/>
              <a:t>Wetten overeenkomen met opvattingen van burgers over goed en kwaad.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06730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Waarborgen van kwaliteit van wetten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Eisen aan wetten om kwaliteit te waarborgen/ garanderen: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Wetten moeten algemeen zijn;</a:t>
            </a:r>
          </a:p>
          <a:p>
            <a:pPr>
              <a:buFontTx/>
              <a:buChar char="-"/>
            </a:pPr>
            <a:r>
              <a:rPr lang="nl-NL" smtClean="0"/>
              <a:t>Wetten moeten </a:t>
            </a:r>
            <a:r>
              <a:rPr lang="nl-NL" dirty="0" smtClean="0"/>
              <a:t>openbaar en begrijpelijk zijn;</a:t>
            </a:r>
          </a:p>
          <a:p>
            <a:pPr>
              <a:buFontTx/>
              <a:buChar char="-"/>
            </a:pPr>
            <a:r>
              <a:rPr lang="nl-NL" dirty="0" smtClean="0"/>
              <a:t>Wetten mogen geen onmogelijke eisen stellen aan burgers;</a:t>
            </a:r>
          </a:p>
          <a:p>
            <a:pPr>
              <a:buFontTx/>
              <a:buChar char="-"/>
            </a:pPr>
            <a:r>
              <a:rPr lang="nl-NL" dirty="0" smtClean="0"/>
              <a:t>Wetten mogen niet met terugwerkende kracht worden toegepast;</a:t>
            </a:r>
          </a:p>
          <a:p>
            <a:pPr>
              <a:buFontTx/>
              <a:buChar char="-"/>
            </a:pPr>
            <a:r>
              <a:rPr lang="nl-NL" dirty="0" smtClean="0"/>
              <a:t>Wetten mogen niet onderling tegenstrijdig zijn;</a:t>
            </a:r>
          </a:p>
          <a:p>
            <a:pPr>
              <a:buFontTx/>
              <a:buChar char="-"/>
            </a:pPr>
            <a:r>
              <a:rPr lang="nl-NL" dirty="0" smtClean="0"/>
              <a:t>Wetten mogen niet te vaak veranderd worden i.v.m. rechtszekerheid;</a:t>
            </a:r>
          </a:p>
          <a:p>
            <a:pPr>
              <a:buFontTx/>
              <a:buChar char="-"/>
            </a:pPr>
            <a:r>
              <a:rPr lang="nl-NL" dirty="0" smtClean="0"/>
              <a:t>Toepassing van wetten moet redelijk, billijk en zorgvuldig zijn. 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0323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Belangrijke elementen legaliteitsbeginsel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  <a:p>
            <a:r>
              <a:rPr lang="nl-NL" dirty="0"/>
              <a:t> </a:t>
            </a:r>
            <a:r>
              <a:rPr lang="nl-NL" dirty="0" smtClean="0"/>
              <a:t>Al het overheidshandelen berust op wetgeving;</a:t>
            </a:r>
          </a:p>
          <a:p>
            <a:endParaRPr lang="nl-NL" dirty="0"/>
          </a:p>
          <a:p>
            <a:r>
              <a:rPr lang="nl-NL" dirty="0" smtClean="0"/>
              <a:t>De wetgeving voldoet aan de genoemde kwaliteitseisen.</a:t>
            </a:r>
          </a:p>
          <a:p>
            <a:endParaRPr lang="nl-NL"/>
          </a:p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9810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Grondrechten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   Er wordt m.b.t. grondrechten onderscheid gemaakt tussen:</a:t>
            </a:r>
          </a:p>
          <a:p>
            <a:endParaRPr lang="nl-NL" dirty="0" smtClean="0"/>
          </a:p>
          <a:p>
            <a:r>
              <a:rPr lang="nl-NL" dirty="0" smtClean="0"/>
              <a:t>Klassieke grondrechten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</a:t>
            </a:r>
            <a:r>
              <a:rPr lang="nl-NL" dirty="0"/>
              <a:t>Geven vrijheid en verantwoordelijkheid aan burgers</a:t>
            </a:r>
          </a:p>
          <a:p>
            <a:r>
              <a:rPr lang="nl-NL" dirty="0" smtClean="0"/>
              <a:t>Sociale grondrechten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/>
              <a:t>     Zorgen niet alleen voor vrijheid en gelijkheid maar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/>
              <a:t>     ook voor een gelukkig en zinvol bestaan.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809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nl-NL" sz="4000"/>
              <a:t>Klassieke grondrechten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981075"/>
            <a:ext cx="8229600" cy="554355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nl-NL" sz="1400" dirty="0"/>
              <a:t>“Allen die zich in Nederland bevinden, worden in gelijke gevallen gelijk behandeld. Discriminatie wegens godsdienst levensovertuiging, politieke gezindheid, ras, geslacht of op welke grond dan ook, is niet toegestaan.” (Art. 1 Grondwet)</a:t>
            </a:r>
          </a:p>
          <a:p>
            <a:pPr eaLnBrk="1" hangingPunct="1"/>
            <a:endParaRPr lang="nl-NL" sz="1400" dirty="0"/>
          </a:p>
          <a:p>
            <a:pPr eaLnBrk="1" hangingPunct="1"/>
            <a:r>
              <a:rPr lang="nl-NL" sz="1400" dirty="0"/>
              <a:t>Kiesrecht. (Art. 4 Grondwet) </a:t>
            </a:r>
          </a:p>
          <a:p>
            <a:pPr eaLnBrk="1" hangingPunct="1"/>
            <a:endParaRPr lang="nl-NL" sz="1400" dirty="0"/>
          </a:p>
          <a:p>
            <a:pPr eaLnBrk="1" hangingPunct="1"/>
            <a:r>
              <a:rPr lang="nl-NL" sz="1400" dirty="0"/>
              <a:t>Vrijheid van godsdienst of levensovertuiging. (Art. 6 Grondwet)</a:t>
            </a:r>
          </a:p>
          <a:p>
            <a:pPr eaLnBrk="1" hangingPunct="1"/>
            <a:endParaRPr lang="nl-NL" sz="1400" dirty="0"/>
          </a:p>
          <a:p>
            <a:pPr eaLnBrk="1" hangingPunct="1"/>
            <a:r>
              <a:rPr lang="nl-NL" sz="1400" dirty="0"/>
              <a:t>Vrijheid van drukpers, radio, tv en film. (Art 7 Grondwet)/ </a:t>
            </a:r>
          </a:p>
          <a:p>
            <a:pPr eaLnBrk="1" hangingPunct="1">
              <a:buFontTx/>
              <a:buNone/>
            </a:pPr>
            <a:r>
              <a:rPr lang="nl-NL" sz="1400" dirty="0"/>
              <a:t>       Vrijheid van meningsuiting. (Art. 7 Grondwet)</a:t>
            </a:r>
          </a:p>
          <a:p>
            <a:pPr eaLnBrk="1" hangingPunct="1"/>
            <a:endParaRPr lang="nl-NL" sz="1400" dirty="0"/>
          </a:p>
          <a:p>
            <a:pPr eaLnBrk="1" hangingPunct="1"/>
            <a:r>
              <a:rPr lang="nl-NL" sz="1400" dirty="0"/>
              <a:t>Het recht tot vereniging (Art 8 Grondwet en recht tot vergadering en betoging </a:t>
            </a:r>
          </a:p>
          <a:p>
            <a:pPr eaLnBrk="1" hangingPunct="1">
              <a:buFontTx/>
              <a:buNone/>
            </a:pPr>
            <a:r>
              <a:rPr lang="nl-NL" sz="1400" dirty="0"/>
              <a:t>         (Art. 9 Grondwet)</a:t>
            </a:r>
          </a:p>
          <a:p>
            <a:pPr eaLnBrk="1" hangingPunct="1"/>
            <a:endParaRPr lang="nl-NL" sz="1400" dirty="0"/>
          </a:p>
          <a:p>
            <a:pPr eaLnBrk="1" hangingPunct="1"/>
            <a:r>
              <a:rPr lang="nl-NL" sz="1400" dirty="0"/>
              <a:t>Recht tot eerbiediging van de persoonlijke levenssfeer (Art 10 Grondwet)</a:t>
            </a:r>
          </a:p>
          <a:p>
            <a:pPr eaLnBrk="1" hangingPunct="1">
              <a:buFontTx/>
              <a:buNone/>
            </a:pPr>
            <a:endParaRPr lang="nl-NL" sz="1400" dirty="0"/>
          </a:p>
          <a:p>
            <a:pPr eaLnBrk="1" hangingPunct="1"/>
            <a:r>
              <a:rPr lang="nl-NL" sz="1400" dirty="0"/>
              <a:t>Recht op onaantastbaarheid van het lichaam. (Art. 11 Grondwet). </a:t>
            </a:r>
          </a:p>
          <a:p>
            <a:pPr eaLnBrk="1" hangingPunct="1"/>
            <a:endParaRPr lang="nl-NL" sz="1400" dirty="0"/>
          </a:p>
          <a:p>
            <a:pPr eaLnBrk="1" hangingPunct="1"/>
            <a:r>
              <a:rPr lang="nl-NL" sz="1400" dirty="0"/>
              <a:t>Recht op een eerlijk (straf) proces. (Art. 14, 15, 16, 17 18 Grondwet)</a:t>
            </a:r>
          </a:p>
          <a:p>
            <a:pPr eaLnBrk="1" hangingPunct="1"/>
            <a:endParaRPr lang="nl-NL" sz="1400" dirty="0"/>
          </a:p>
          <a:p>
            <a:pPr marL="0" indent="0">
              <a:buNone/>
            </a:pP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308288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/>
              <a:t>Sociale grondrechten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sz="1600" dirty="0"/>
              <a:t>Bevordering van werkgelegenheid (Art 19 Grondwet)</a:t>
            </a:r>
          </a:p>
          <a:p>
            <a:pPr eaLnBrk="1" hangingPunct="1"/>
            <a:endParaRPr lang="nl-NL" sz="1600" dirty="0"/>
          </a:p>
          <a:p>
            <a:pPr eaLnBrk="1" hangingPunct="1"/>
            <a:r>
              <a:rPr lang="nl-NL" sz="1600" dirty="0"/>
              <a:t>Recht op spreiding van welvaart ; o.a. aanspraken  op sociale zekerheid </a:t>
            </a:r>
          </a:p>
          <a:p>
            <a:pPr eaLnBrk="1" hangingPunct="1">
              <a:buFontTx/>
              <a:buNone/>
            </a:pPr>
            <a:r>
              <a:rPr lang="nl-NL" sz="1600" dirty="0"/>
              <a:t>      (Art 20 Grondwet)</a:t>
            </a:r>
          </a:p>
          <a:p>
            <a:pPr eaLnBrk="1" hangingPunct="1">
              <a:buFontTx/>
              <a:buNone/>
            </a:pPr>
            <a:endParaRPr lang="nl-NL" sz="1600" dirty="0"/>
          </a:p>
          <a:p>
            <a:pPr eaLnBrk="1" hangingPunct="1"/>
            <a:r>
              <a:rPr lang="nl-NL" sz="1600" dirty="0"/>
              <a:t>Zorg voor bewoonbaarheid van het land en de bescherming en verbetering van het leefmilieu (Art. 21 grondwet)</a:t>
            </a:r>
          </a:p>
          <a:p>
            <a:pPr eaLnBrk="1" hangingPunct="1"/>
            <a:endParaRPr lang="nl-NL" sz="1600" dirty="0"/>
          </a:p>
          <a:p>
            <a:pPr eaLnBrk="1" hangingPunct="1"/>
            <a:r>
              <a:rPr lang="nl-NL" sz="1600" dirty="0"/>
              <a:t>Overheidsmaatregelen ter bevordering van de volksgezondheid (Art 22 Grondwet)</a:t>
            </a:r>
          </a:p>
          <a:p>
            <a:pPr eaLnBrk="1" hangingPunct="1"/>
            <a:endParaRPr lang="nl-NL" sz="1600" dirty="0"/>
          </a:p>
          <a:p>
            <a:pPr marL="0" indent="0">
              <a:buNone/>
            </a:pPr>
            <a:r>
              <a:rPr lang="nl-NL" sz="1600" dirty="0"/>
              <a:t>Extra:</a:t>
            </a:r>
          </a:p>
          <a:p>
            <a:pPr marL="0" indent="0">
              <a:buNone/>
            </a:pPr>
            <a:r>
              <a:rPr lang="nl-NL" sz="1600" dirty="0"/>
              <a:t>Door het vastleggen van de sociale rechten in de grondwet werd de klassieke rechtsstaat (met alleen klassieke grondrechten) een sociale rechtsstaat (met klassieke en sociale grondrechten) ofwel een verzorgingsstaat. </a:t>
            </a:r>
          </a:p>
          <a:p>
            <a:pPr eaLnBrk="1" hangingPunct="1"/>
            <a:endParaRPr lang="nl-NL" sz="1600" dirty="0"/>
          </a:p>
          <a:p>
            <a:pPr eaLnBrk="1" hangingPunct="1"/>
            <a:endParaRPr lang="nl-NL" sz="1600" dirty="0"/>
          </a:p>
          <a:p>
            <a:pPr eaLnBrk="1" hangingPunct="1"/>
            <a:endParaRPr lang="nl-NL" sz="1600" dirty="0"/>
          </a:p>
          <a:p>
            <a:pPr eaLnBrk="1" hangingPunct="1"/>
            <a:endParaRPr lang="nl-NL" sz="1600" dirty="0"/>
          </a:p>
          <a:p>
            <a:pPr eaLnBrk="1" hangingPunct="1">
              <a:buFontTx/>
              <a:buNone/>
            </a:pPr>
            <a:endParaRPr lang="nl-NL" sz="1600" dirty="0"/>
          </a:p>
          <a:p>
            <a:pPr eaLnBrk="1" hangingPunct="1">
              <a:buFontTx/>
              <a:buNone/>
            </a:pPr>
            <a:endParaRPr lang="nl-NL" sz="1600" dirty="0"/>
          </a:p>
          <a:p>
            <a:pPr eaLnBrk="1" hangingPunct="1">
              <a:buFontTx/>
              <a:buNone/>
            </a:pP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34092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 Legaliteitsbeginsel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Deelvraag:</a:t>
            </a:r>
          </a:p>
          <a:p>
            <a:pPr marL="0" indent="0">
              <a:buNone/>
            </a:pPr>
            <a:r>
              <a:rPr lang="nl-NL" dirty="0" smtClean="0"/>
              <a:t>“Waartoe dient het legaliteitsbeginsel?”</a:t>
            </a:r>
          </a:p>
        </p:txBody>
      </p:sp>
    </p:spTree>
    <p:extLst>
      <p:ext uri="{BB962C8B-B14F-4D97-AF65-F5344CB8AC3E}">
        <p14:creationId xmlns:p14="http://schemas.microsoft.com/office/powerpoint/2010/main" val="1565270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3.1: Legaliteitsbeginsel en de rechtsstaat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Legaliteitsbeginsel:</a:t>
            </a:r>
            <a:r>
              <a:rPr lang="nl-NL" dirty="0"/>
              <a:t> </a:t>
            </a:r>
            <a:r>
              <a:rPr lang="nl-NL" dirty="0" smtClean="0"/>
              <a:t>2 betekenissen</a:t>
            </a:r>
          </a:p>
          <a:p>
            <a:pPr marL="0" indent="0">
              <a:buNone/>
            </a:pPr>
            <a:endParaRPr lang="nl-NL" dirty="0"/>
          </a:p>
          <a:p>
            <a:pPr marL="514350" indent="-514350">
              <a:buAutoNum type="arabicPeriod"/>
            </a:pPr>
            <a:r>
              <a:rPr lang="nl-NL" dirty="0" smtClean="0"/>
              <a:t>Niet alleen burgers maar ook de overheid is gebonden aan de wet;</a:t>
            </a:r>
          </a:p>
          <a:p>
            <a:pPr marL="514350" indent="-514350">
              <a:buAutoNum type="arabicPeriod"/>
            </a:pPr>
            <a:endParaRPr lang="nl-NL" dirty="0"/>
          </a:p>
          <a:p>
            <a:pPr marL="514350" indent="-514350">
              <a:buAutoNum type="arabicPeriod"/>
            </a:pPr>
            <a:r>
              <a:rPr lang="nl-NL" dirty="0" smtClean="0"/>
              <a:t>“iemands vrijheid kan alleen ingeperkt worden als de rechtmatigheid van die beperking is vastgelegd in wetten en regels die door het parlement zijn aangenomen”. </a:t>
            </a:r>
          </a:p>
        </p:txBody>
      </p:sp>
    </p:spTree>
    <p:extLst>
      <p:ext uri="{BB962C8B-B14F-4D97-AF65-F5344CB8AC3E}">
        <p14:creationId xmlns:p14="http://schemas.microsoft.com/office/powerpoint/2010/main" val="936905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Legaliteitsbeginsel en sociaal contract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Legaliteitsbeginsel: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- Voorkomt wantrouwen in de overheid en onzekerheid bij burgers;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- Zorgt voor vertrouwen in de overheid en rechtszekerheid bij burgers.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5940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Regels en wetten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Ongeschreven regels</a:t>
            </a:r>
          </a:p>
          <a:p>
            <a:endParaRPr lang="nl-NL" dirty="0"/>
          </a:p>
          <a:p>
            <a:r>
              <a:rPr lang="nl-NL" dirty="0" smtClean="0"/>
              <a:t>Geschreven regels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41850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Ongeschreven regels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 smtClean="0"/>
              <a:t>Voorbeelden:</a:t>
            </a:r>
          </a:p>
          <a:p>
            <a:pPr>
              <a:buFontTx/>
              <a:buChar char="-"/>
            </a:pPr>
            <a:r>
              <a:rPr lang="nl-NL" b="1" dirty="0" smtClean="0"/>
              <a:t>Als je stilstaat op een roltrap, ga lekker aan de rechterkant staan. Kunnen mensen met haast aan de linkerkant inhalen.</a:t>
            </a:r>
          </a:p>
          <a:p>
            <a:pPr>
              <a:buFontTx/>
              <a:buChar char="-"/>
            </a:pPr>
            <a:r>
              <a:rPr lang="nl-NL" b="1" dirty="0" smtClean="0"/>
              <a:t>Heel belangrijk: kauw met je mond dicht. Niemand hoeft jou te horen smakken.</a:t>
            </a:r>
          </a:p>
          <a:p>
            <a:pPr>
              <a:buFontTx/>
              <a:buChar char="-"/>
            </a:pPr>
            <a:r>
              <a:rPr lang="nl-NL" b="1" dirty="0" smtClean="0"/>
              <a:t>Ga nooit staan bellen terwijl je iets moet afrekenen. Hang gewoon even op en bel diegene daarna even terug. </a:t>
            </a:r>
          </a:p>
          <a:p>
            <a:pPr>
              <a:buFontTx/>
              <a:buChar char="-"/>
            </a:pPr>
            <a:r>
              <a:rPr lang="nl-NL" b="1" dirty="0" smtClean="0"/>
              <a:t>Trein, tram, metro, bus, of waar dan ook: laat mensen eerst uitstappen voor je instapt.</a:t>
            </a:r>
          </a:p>
          <a:p>
            <a:pPr>
              <a:buFontTx/>
              <a:buChar char="-"/>
            </a:pPr>
            <a:r>
              <a:rPr lang="nl-NL" b="1" dirty="0" smtClean="0"/>
              <a:t>Druk in het openbaar vervoer? Houd je tas dan gewoon even op schoot.</a:t>
            </a:r>
          </a:p>
          <a:p>
            <a:pPr>
              <a:buFontTx/>
              <a:buChar char="-"/>
            </a:pPr>
            <a:r>
              <a:rPr lang="nl-NL" b="1" dirty="0" smtClean="0"/>
              <a:t>Toiletpapier op? Doe een nieuwe rol in de houder.</a:t>
            </a:r>
          </a:p>
          <a:p>
            <a:pPr>
              <a:buFontTx/>
              <a:buChar char="-"/>
            </a:pPr>
            <a:r>
              <a:rPr lang="nl-NL" b="1" dirty="0" smtClean="0"/>
              <a:t>Doe het dopje weer op de tube tandpasta.</a:t>
            </a:r>
          </a:p>
          <a:p>
            <a:pPr>
              <a:buFontTx/>
              <a:buChar char="-"/>
            </a:pPr>
            <a:r>
              <a:rPr lang="nl-NL" b="1" dirty="0" smtClean="0"/>
              <a:t>Bedek je mond als je moet hoesten.</a:t>
            </a:r>
          </a:p>
          <a:p>
            <a:pPr>
              <a:buFontTx/>
              <a:buChar char="-"/>
            </a:pPr>
            <a:endParaRPr lang="nl-NL" b="1" dirty="0" smtClean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4490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Geschreven regels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Voorbeelden:</a:t>
            </a:r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Wetboek van Strafrecht;</a:t>
            </a:r>
          </a:p>
          <a:p>
            <a:pPr>
              <a:buFontTx/>
              <a:buChar char="-"/>
            </a:pPr>
            <a:r>
              <a:rPr lang="nl-NL" dirty="0" smtClean="0"/>
              <a:t>Wegenverkeerswet;</a:t>
            </a:r>
          </a:p>
          <a:p>
            <a:pPr>
              <a:buFontTx/>
              <a:buChar char="-"/>
            </a:pPr>
            <a:r>
              <a:rPr lang="nl-NL" dirty="0" smtClean="0"/>
              <a:t>Wet op de economische delicten;</a:t>
            </a:r>
          </a:p>
          <a:p>
            <a:pPr>
              <a:buFontTx/>
              <a:buChar char="-"/>
            </a:pPr>
            <a:r>
              <a:rPr lang="nl-NL" dirty="0" smtClean="0"/>
              <a:t>Burgerlijk Wetboek;</a:t>
            </a:r>
          </a:p>
          <a:p>
            <a:pPr>
              <a:buFontTx/>
              <a:buChar char="-"/>
            </a:pPr>
            <a:r>
              <a:rPr lang="nl-NL" dirty="0" smtClean="0"/>
              <a:t>…..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0046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Recht en rechtsorde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Recht: alle regels die door de overheid vastgelegd zijn in wetten.  </a:t>
            </a:r>
          </a:p>
          <a:p>
            <a:endParaRPr lang="nl-NL" dirty="0"/>
          </a:p>
          <a:p>
            <a:r>
              <a:rPr lang="nl-NL" dirty="0" smtClean="0"/>
              <a:t>Rechtsorde: het geheel van rechtsregels en rechtsbeginselen én de manier waarop het recht is georganiseerd.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35210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Doelen van wetten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Doelen van wetten: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Maatschappelijke conflicten geordend laten verlopen;</a:t>
            </a:r>
          </a:p>
          <a:p>
            <a:pPr>
              <a:buFontTx/>
              <a:buChar char="-"/>
            </a:pPr>
            <a:r>
              <a:rPr lang="nl-NL" dirty="0" smtClean="0"/>
              <a:t>Beslechten/ Oplossen van conflicten;</a:t>
            </a:r>
          </a:p>
          <a:p>
            <a:pPr>
              <a:buFontTx/>
              <a:buChar char="-"/>
            </a:pPr>
            <a:r>
              <a:rPr lang="nl-NL" dirty="0" smtClean="0"/>
              <a:t>Zorgen voor rechtszekerheid;</a:t>
            </a:r>
          </a:p>
          <a:p>
            <a:pPr>
              <a:buFontTx/>
              <a:buChar char="-"/>
            </a:pPr>
            <a:r>
              <a:rPr lang="nl-NL" dirty="0" smtClean="0"/>
              <a:t>Zorgen voor gelijkheid en gelijke behandeling;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206402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668</Words>
  <Application>Microsoft Office PowerPoint</Application>
  <PresentationFormat>Breedbeeld</PresentationFormat>
  <Paragraphs>119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Kantoorthema</vt:lpstr>
      <vt:lpstr> Hoofdstuk 2 Rechtsstaat </vt:lpstr>
      <vt:lpstr>3. Legaliteitsbeginsel</vt:lpstr>
      <vt:lpstr>3.1: Legaliteitsbeginsel en de rechtsstaat</vt:lpstr>
      <vt:lpstr>Legaliteitsbeginsel en sociaal contract</vt:lpstr>
      <vt:lpstr>Regels en wetten</vt:lpstr>
      <vt:lpstr>Ongeschreven regels</vt:lpstr>
      <vt:lpstr>Geschreven regels</vt:lpstr>
      <vt:lpstr>Recht en rechtsorde</vt:lpstr>
      <vt:lpstr>Doelen van wetten</vt:lpstr>
      <vt:lpstr>Naleving van wetten door burgers</vt:lpstr>
      <vt:lpstr>Waarborgen van kwaliteit van wetten</vt:lpstr>
      <vt:lpstr>Belangrijke elementen legaliteitsbeginsel</vt:lpstr>
      <vt:lpstr>Grondrechten</vt:lpstr>
      <vt:lpstr>Klassieke grondrechten</vt:lpstr>
      <vt:lpstr>Sociale grondrechten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Hoofdstuk 2 Rechtsstaat </dc:title>
  <dc:creator>Daniel FluitErMaarNaar</dc:creator>
  <cp:lastModifiedBy>Fluitsma, DWPM (Daniel)</cp:lastModifiedBy>
  <cp:revision>8</cp:revision>
  <dcterms:created xsi:type="dcterms:W3CDTF">2017-10-11T08:54:08Z</dcterms:created>
  <dcterms:modified xsi:type="dcterms:W3CDTF">2018-10-02T11:23:35Z</dcterms:modified>
</cp:coreProperties>
</file>